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6" r:id="rId4"/>
    <p:sldId id="267" r:id="rId5"/>
    <p:sldId id="262" r:id="rId6"/>
    <p:sldId id="257" r:id="rId7"/>
    <p:sldId id="274" r:id="rId8"/>
    <p:sldId id="271" r:id="rId9"/>
    <p:sldId id="273" r:id="rId10"/>
    <p:sldId id="268" r:id="rId11"/>
    <p:sldId id="263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0761" autoAdjust="0"/>
  </p:normalViewPr>
  <p:slideViewPr>
    <p:cSldViewPr snapToGrid="0">
      <p:cViewPr varScale="1">
        <p:scale>
          <a:sx n="59" d="100"/>
          <a:sy n="59" d="100"/>
        </p:scale>
        <p:origin x="15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B38B5-46FD-40A9-BBEE-37D94D32294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1EECC-F33A-4656-A42E-3530F49B0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7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cribedfire.net/pdf/2021-National-Rx-Fire-Use-Report_FINAL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C:\Users\kblankenship\Downloads\s41598-022-06002-3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7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are incomplete, not perfect; w/o focusing on exact numbers, some trends emerge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General trends…2017-2022, in the West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9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complete TNC </a:t>
            </a:r>
            <a:r>
              <a:rPr lang="en-US" dirty="0" err="1"/>
              <a:t>rx</a:t>
            </a:r>
            <a:r>
              <a:rPr lang="en-US" dirty="0"/>
              <a:t> database to estimate completeness of private land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Example: ODF doesn’t have many TNC burns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Validation: imagery, other data sources (NFPORS, FACTS, SIT 209, Inform)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work in the database: e.g. maybe quantifying pile burning in a standard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9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An important take away from this effort is that our understanding of prescribed burning is limited due to lack of data consistency and completeness.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Picture: metaphor for how far we’ve come w/ wildfire intel; hopeful for advancement in Rx fire intel w/ efforts like SWERI, Timmons</a:t>
            </a:r>
          </a:p>
          <a:p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/>
              <a:t>Validate our database with existing treatment tracking systems; especially federal (FACTS, NFPORS),</a:t>
            </a:r>
          </a:p>
          <a:p>
            <a:pPr marL="228600" indent="-228600">
              <a:buAutoNum type="arabicPeriod"/>
            </a:pPr>
            <a:r>
              <a:rPr lang="en-US" sz="1200" dirty="0"/>
              <a:t>Use products (</a:t>
            </a:r>
            <a:r>
              <a:rPr lang="en-US" dirty="0"/>
              <a:t>e.g. </a:t>
            </a:r>
            <a:r>
              <a:rPr lang="en-US" dirty="0" err="1"/>
              <a:t>usgs</a:t>
            </a:r>
            <a:r>
              <a:rPr lang="en-US" dirty="0"/>
              <a:t> burned area, fired) to </a:t>
            </a:r>
          </a:p>
          <a:p>
            <a:pPr marL="685800" lvl="1" indent="-228600">
              <a:buAutoNum type="arabicPeriod"/>
            </a:pPr>
            <a:r>
              <a:rPr lang="en-US" dirty="0"/>
              <a:t>validate if burns in our database occurred</a:t>
            </a:r>
          </a:p>
          <a:p>
            <a:pPr marL="685800" lvl="1" indent="-228600">
              <a:buAutoNum type="arabicPeriod"/>
            </a:pPr>
            <a:r>
              <a:rPr lang="en-US" dirty="0"/>
              <a:t>Improve our understanding of what burns can be remotely sensed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2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Interested in fuel </a:t>
            </a:r>
            <a:r>
              <a:rPr lang="en-US" sz="1200" dirty="0" err="1">
                <a:latin typeface="+mn-lt"/>
              </a:rPr>
              <a:t>tx</a:t>
            </a:r>
            <a:r>
              <a:rPr lang="en-US" sz="1200" dirty="0">
                <a:latin typeface="+mn-lt"/>
              </a:rPr>
              <a:t> effectiveness when encountered by wildfire &gt; need info on treatments</a:t>
            </a:r>
          </a:p>
          <a:p>
            <a:pPr marL="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Several federal systems track treatments</a:t>
            </a:r>
          </a:p>
          <a:p>
            <a:pPr marL="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No reporting system for all burns; no known public repository for burning on private lands</a:t>
            </a:r>
          </a:p>
          <a:p>
            <a:pPr marL="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Info from </a:t>
            </a:r>
            <a:r>
              <a:rPr lang="en-US" sz="1200" dirty="0" err="1">
                <a:latin typeface="+mn-lt"/>
              </a:rPr>
              <a:t>rx</a:t>
            </a:r>
            <a:r>
              <a:rPr lang="en-US" sz="1200" dirty="0">
                <a:latin typeface="+mn-lt"/>
              </a:rPr>
              <a:t> fire use report provides coarse level estimate at state and regional level (map)</a:t>
            </a:r>
          </a:p>
          <a:p>
            <a:pPr marL="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Decided to build a database based on public records</a:t>
            </a:r>
          </a:p>
          <a:p>
            <a:pPr marL="0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 dirty="0">
                <a:latin typeface="+mn-lt"/>
              </a:rPr>
              <a:t>Interested in an all lands approach b/c: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Data suggests that US-wide most prescribed burning is happening on state and private land (pie chart)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Private lands transmit a lot of wildfire to national forests (Downing et al. 2022)</a:t>
            </a:r>
          </a:p>
          <a:p>
            <a:pPr lvl="1"/>
            <a:endParaRPr lang="en-US" sz="1100" i="1" dirty="0">
              <a:latin typeface="+mn-lt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dirty="0">
                <a:latin typeface="+mn-lt"/>
              </a:rPr>
              <a:t>Report info: </a:t>
            </a:r>
            <a:r>
              <a:rPr lang="en-US" sz="1100" i="1" dirty="0">
                <a:latin typeface="+mn-lt"/>
                <a:hlinkClick r:id="rId3"/>
              </a:rPr>
              <a:t>2021-National-Rx-Fire-Use-Report_FINAL.pdf (prescribedfire.net)</a:t>
            </a:r>
            <a:endParaRPr lang="en-US" sz="1100" i="1" dirty="0">
              <a:latin typeface="+mn-lt"/>
            </a:endParaRPr>
          </a:p>
          <a:p>
            <a:pPr marL="0" lvl="1"/>
            <a:r>
              <a:rPr lang="en-US" sz="1100" i="1" dirty="0">
                <a:latin typeface="+mn-lt"/>
              </a:rPr>
              <a:t>-1.5 m acres fed burning; 7.9 acres state and private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dirty="0">
                <a:latin typeface="+mn-lt"/>
              </a:rPr>
              <a:t>-report uses the best info available from state forestry agencies; based on a survey of </a:t>
            </a:r>
            <a:r>
              <a:rPr lang="en-US" sz="1100" i="1" dirty="0" err="1">
                <a:latin typeface="+mn-lt"/>
              </a:rPr>
              <a:t>rx</a:t>
            </a:r>
            <a:r>
              <a:rPr lang="en-US" sz="1100" i="1" dirty="0">
                <a:latin typeface="+mn-lt"/>
              </a:rPr>
              <a:t> fire use data collected in 2020</a:t>
            </a:r>
          </a:p>
          <a:p>
            <a:pPr marL="0" lvl="1"/>
            <a:r>
              <a:rPr lang="en-US" sz="1100" i="1" dirty="0">
                <a:latin typeface="+mn-lt"/>
              </a:rPr>
              <a:t>-survey data covered all federal, state, and private </a:t>
            </a:r>
            <a:r>
              <a:rPr lang="en-US" sz="1100" i="1" dirty="0" err="1">
                <a:latin typeface="+mn-lt"/>
              </a:rPr>
              <a:t>rx</a:t>
            </a:r>
            <a:r>
              <a:rPr lang="en-US" sz="1100" i="1" dirty="0">
                <a:latin typeface="+mn-lt"/>
              </a:rPr>
              <a:t> burning activity that occurred specifically on forestlands and rangelands.</a:t>
            </a:r>
          </a:p>
          <a:p>
            <a:r>
              <a:rPr lang="en-US" sz="11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-Map from figure 2 in the report</a:t>
            </a:r>
          </a:p>
          <a:p>
            <a:endParaRPr lang="en-US" sz="11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Downing et al: </a:t>
            </a:r>
            <a:r>
              <a:rPr lang="en-US" sz="1100" i="1" dirty="0">
                <a:latin typeface="+mn-lt"/>
                <a:hlinkClick r:id="rId4"/>
              </a:rPr>
              <a:t>s41598-022-06002-3.pdf</a:t>
            </a:r>
            <a:r>
              <a:rPr lang="en-US" sz="1100" i="1" dirty="0">
                <a:latin typeface="+mn-lt"/>
              </a:rPr>
              <a:t> ; paper on transmission of fire to Nat. Forest land</a:t>
            </a:r>
            <a:endParaRPr lang="en-US" sz="1100" i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rx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fire records database to get more complete picture of fire use in the West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public records requests to get state permits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Gathered ~275k records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Characteristics…(table)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5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1. cleaning: fixed </a:t>
            </a:r>
            <a:r>
              <a:rPr lang="en-US" sz="1200" dirty="0" err="1"/>
              <a:t>lat</a:t>
            </a:r>
            <a:r>
              <a:rPr lang="en-US" sz="1200" dirty="0"/>
              <a:t>/</a:t>
            </a:r>
            <a:r>
              <a:rPr lang="en-US" sz="1200" dirty="0" err="1"/>
              <a:t>lons</a:t>
            </a:r>
            <a:r>
              <a:rPr lang="en-US" sz="1200" dirty="0"/>
              <a:t>, removed duplicate records</a:t>
            </a:r>
          </a:p>
          <a:p>
            <a:r>
              <a:rPr lang="en-US" sz="1200" dirty="0"/>
              <a:t>2. Standardizing – classified as burn/pile, removed ag and barrel burning, limited to overlapping years</a:t>
            </a:r>
          </a:p>
          <a:p>
            <a:r>
              <a:rPr lang="en-US" sz="1200" dirty="0"/>
              <a:t>3. Calculating variables of interest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Results presented are to provide insight into trends; not exact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Caution against comparing numbers between states b/c I didn’t try to control for different reporting requirements in different states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States track </a:t>
            </a:r>
            <a:r>
              <a:rPr lang="en-US" sz="1200" dirty="0" err="1"/>
              <a:t>rx</a:t>
            </a:r>
            <a:r>
              <a:rPr lang="en-US" sz="1200" dirty="0"/>
              <a:t> burns for different reasons in different ways; I couldn’t resolve all of these differences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E.g. CA only requires reporting to PFIRS for fires &gt;10ac; other states have emissions thresholds for reporting, ID seems to collect everything in the same system (including backyard barrel burning)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6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Geographic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 down of the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9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Reporting requirements differ from state to state: CA may be missing piles b/c of min 10 ac threshold for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88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some states I can’t calculate planned or completed; 7 states shown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reporting here for broadcast burns b/c tracking piles is more complicated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Piles reported in: acres, emissions volume, # piles, linear feet,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Piles are often not tracked consistently w/ in a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Total of 1,345,896 acres </a:t>
            </a:r>
            <a:r>
              <a:rPr lang="en-US" dirty="0" err="1"/>
              <a:t>westwide</a:t>
            </a:r>
            <a:r>
              <a:rPr lang="en-US" dirty="0"/>
              <a:t> over 7 years; ~192,271 per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highlight>
                  <a:srgbClr val="C0C0C0"/>
                </a:highlight>
              </a:rPr>
              <a:t>Planned acres calculated as: permitted acres if available, otherwise max requested acres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for completed broadcast burns</a:t>
            </a:r>
          </a:p>
          <a:p>
            <a:endParaRPr lang="en-US" dirty="0"/>
          </a:p>
          <a:p>
            <a:r>
              <a:rPr lang="en-US" dirty="0"/>
              <a:t>NOTES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~9% is private, the 2</a:t>
            </a:r>
            <a:r>
              <a:rPr lang="en-US" baseline="30000" dirty="0"/>
              <a:t>nd</a:t>
            </a:r>
            <a:r>
              <a:rPr lang="en-US" dirty="0"/>
              <a:t> largest land ownership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2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Median fire size is notable higher in AZ, CO, WY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10,000+ acre burns bring the mean burn size up to 331 acres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not display outliers here b/c that makes it hard to see the box n’ whiskers,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EECC-F33A-4656-A42E-3530F49B0C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34D1-FC84-A5FA-C316-E23F5D5A1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1D25A-0116-37B0-AEAA-E75B85B9A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27899-A1A8-368B-AD89-89973C55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5B52-BE90-4400-007A-080148EC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74CC1-3C10-606C-9C3B-F557989A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D027-C56C-6983-65FC-5E3C8567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9998C-F31C-AD4D-6DCB-F2D69BFC9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BE00A-064C-F92C-D256-D63B968C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5D3AC-3FB5-80F4-4425-D1A4DC40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435D4-F4F5-FE74-9F66-1ECD52CC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2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09FC3-D58D-51B8-27A1-5D715D5F2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6DA8B-3203-B4A7-F49C-33EC4DE68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FC8B-5447-A648-CF85-DDDCB250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D3224-4394-10EB-66EF-3058F47A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C218-FA5D-444A-D4E9-018C8052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8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8AF1-3952-4C7C-6C41-4F6B980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9966-F064-C463-2CE0-07AD74976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EF76D-711B-565B-3C0B-22CD6349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F607-3070-C49B-2E5A-C8492984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EEAB9-2E30-EADC-27FF-53F32868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5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5CDF-0A6B-27E3-852E-5500FB07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BE012-66CB-97FE-BB55-6F0D02A30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3112-A921-64EE-E351-F652C448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1A8F6-9231-D931-E49A-69684F9B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697B-5EE6-21FD-15FD-C8C23985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A520-01F3-41CF-6DB3-7007DE14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1E62-B0D0-5074-79AA-FF093609C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94661-CDCD-9E01-3459-5D5AE8EC7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AEA5F-7DFE-4D0A-50EF-0FB41232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1D79A-6707-82C4-4464-DCD5957E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DA87E-08C6-15C4-B322-132F3ABC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7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C3F0-A348-F6AA-BA25-141F764AF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6BA3D-C101-1BAB-A886-136CA93D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506FA-DD16-A155-C902-9A05BAC99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1F79D-72EF-A774-EDE2-5674DA783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1D681-1A18-6DAA-E164-6B5484168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FB467-5A94-1D12-09BE-D4B6B7B0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CD1BB-D054-89E8-C8BE-142647DA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465A6-9EED-D8AF-188D-4596F4B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D74A-519B-6AF9-CE93-EC9D0E21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C27F5-8923-8AFA-0BE5-CA1EC07E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FEE2-F206-2675-6D9E-24F0EB51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ADF92-9D0C-05A3-1B0A-570D7C7B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3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A0727-B750-7A2A-BCE0-32C84C2E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4138C-4AD2-21D8-2850-151BCC27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9C5A7-F223-6737-AA56-82BD03F0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9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280F-7D8F-4A26-6B1E-1AA7AA98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3210-EABF-AB8F-B31A-7133EC9C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865BD-CBE6-8133-AE4B-64D787C26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0E33-C398-288F-BC11-62453DEF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34041-5399-255D-5FD6-91A636A3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D1A5A-8793-B99B-A733-3CF6C338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76DD-471F-5FA9-8054-FA8106B8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4A7FA-CF06-A548-2F3E-F615BCE6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345C6-8569-ABC6-A484-9CA7ACFA4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8C13A-4C37-8574-999D-86B1FEA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F4096-A96D-6CA4-3BD7-46FE6A24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B6857-6C73-9E7C-C60C-32760A63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3CFC-41DA-9ECA-169F-738BB992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91D83-B7F1-B2C1-A5B2-955BC50D2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7E3F1-6D17-A878-45BD-C673BABAE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0D19-B844-46F3-8687-885683C9FFA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1F191-9971-0694-63F4-CACCB5F1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E3D22-644A-8C73-D8BD-557A97CF4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7D5CC-F4EE-49F3-83A4-36E0B1A1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A948-3726-84DA-4A03-DCBF06C0E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75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a prescribed fire database for the western United States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872BD-81D3-9C2F-3384-8E45D4B44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8858"/>
            <a:ext cx="9144000" cy="14117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Kori Blankenship &amp; Teresa Chapman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Nature Conservancy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kblankenship@tnc.org - tchapman@tnc.org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Association for Fire Ecology Congress, December 2023</a:t>
            </a: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5D4C269-D27D-6BCE-F8A3-52BEB298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2" y="5325586"/>
            <a:ext cx="16383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forest of trees with grass and blue sky&#10;&#10;Description automatically generated">
            <a:extLst>
              <a:ext uri="{FF2B5EF4-FFF2-40B4-BE49-F238E27FC236}">
                <a16:creationId xmlns:a16="http://schemas.microsoft.com/office/drawing/2014/main" id="{A89483D6-DE12-0443-59C7-BCBEB217A7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7"/>
          <a:stretch/>
        </p:blipFill>
        <p:spPr>
          <a:xfrm>
            <a:off x="8692013" y="4394518"/>
            <a:ext cx="3402329" cy="2341562"/>
          </a:xfrm>
          <a:prstGeom prst="rect">
            <a:avLst/>
          </a:prstGeom>
        </p:spPr>
      </p:pic>
      <p:pic>
        <p:nvPicPr>
          <p:cNvPr id="10" name="Picture 9" descr="A forest fire with smoke&#10;&#10;Description automatically generated">
            <a:extLst>
              <a:ext uri="{FF2B5EF4-FFF2-40B4-BE49-F238E27FC236}">
                <a16:creationId xmlns:a16="http://schemas.microsoft.com/office/drawing/2014/main" id="{AF7DED33-1E6E-6EDC-0A9F-348E8805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94" y="4394518"/>
            <a:ext cx="3122083" cy="2341562"/>
          </a:xfrm>
          <a:prstGeom prst="rect">
            <a:avLst/>
          </a:prstGeom>
        </p:spPr>
      </p:pic>
      <p:pic>
        <p:nvPicPr>
          <p:cNvPr id="11" name="Picture 10" descr="A forest of trees with grass and blue sky&#10;&#10;Description automatically generated">
            <a:extLst>
              <a:ext uri="{FF2B5EF4-FFF2-40B4-BE49-F238E27FC236}">
                <a16:creationId xmlns:a16="http://schemas.microsoft.com/office/drawing/2014/main" id="{85C63CCF-E6FA-BC00-FB3F-9A80375DF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" b="3705"/>
          <a:stretch/>
        </p:blipFill>
        <p:spPr>
          <a:xfrm>
            <a:off x="2191129" y="4394518"/>
            <a:ext cx="3196529" cy="23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3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B4D0-D674-6157-BC13-D73DF3EA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9F811-28EF-FEE6-C844-D1D802AE3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57080" cy="47586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More pile than broadcast burn records.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broadcast burns are planned than completed.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Majority of broadcast burns occur on federal lands in the West.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Broadcast burns are relatively small in size.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5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63F5-7132-8EC6-30EF-87812631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E39BB8-2D66-4F22-DF9A-F12473733DDB}"/>
              </a:ext>
            </a:extLst>
          </p:cNvPr>
          <p:cNvSpPr txBox="1">
            <a:spLocks/>
          </p:cNvSpPr>
          <p:nvPr/>
        </p:nvSpPr>
        <p:spPr>
          <a:xfrm>
            <a:off x="838200" y="1433462"/>
            <a:ext cx="7086600" cy="51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Example of public records missing data on private land</a:t>
            </a:r>
          </a:p>
        </p:txBody>
      </p:sp>
      <p:pic>
        <p:nvPicPr>
          <p:cNvPr id="3" name="Picture 2" descr="A forest fire on a hill&#10;&#10;Description automatically generated">
            <a:extLst>
              <a:ext uri="{FF2B5EF4-FFF2-40B4-BE49-F238E27FC236}">
                <a16:creationId xmlns:a16="http://schemas.microsoft.com/office/drawing/2014/main" id="{9DD41389-17D0-8E43-BF32-5B17EC331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3119119"/>
            <a:ext cx="5971393" cy="3358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7A29B-75D6-4DEA-FC0E-3776E70CA929}"/>
              </a:ext>
            </a:extLst>
          </p:cNvPr>
          <p:cNvSpPr txBox="1"/>
          <p:nvPr/>
        </p:nvSpPr>
        <p:spPr>
          <a:xfrm>
            <a:off x="5242562" y="6208395"/>
            <a:ext cx="6154271" cy="27699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Prescribed fire on The Nature Conservancy’s </a:t>
            </a:r>
            <a:r>
              <a:rPr lang="en-US" sz="1200" dirty="0" err="1"/>
              <a:t>Sycan</a:t>
            </a:r>
            <a:r>
              <a:rPr lang="en-US" sz="1200" dirty="0"/>
              <a:t> Marsh Preserve, OR.</a:t>
            </a:r>
          </a:p>
        </p:txBody>
      </p:sp>
      <p:pic>
        <p:nvPicPr>
          <p:cNvPr id="23" name="Picture 22" descr="A map of a forest preserve&#10;&#10;Description automatically generated">
            <a:extLst>
              <a:ext uri="{FF2B5EF4-FFF2-40B4-BE49-F238E27FC236}">
                <a16:creationId xmlns:a16="http://schemas.microsoft.com/office/drawing/2014/main" id="{70221A32-8A1C-E1F8-DB7E-5C4F9161B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2179" b="16138"/>
          <a:stretch/>
        </p:blipFill>
        <p:spPr>
          <a:xfrm>
            <a:off x="955040" y="2086114"/>
            <a:ext cx="4036568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0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B4D0-D674-6157-BC13-D73DF3EA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pic>
        <p:nvPicPr>
          <p:cNvPr id="4" name="Picture 3" descr="A tall tree with many branches&#10;&#10;Description automatically generated">
            <a:extLst>
              <a:ext uri="{FF2B5EF4-FFF2-40B4-BE49-F238E27FC236}">
                <a16:creationId xmlns:a16="http://schemas.microsoft.com/office/drawing/2014/main" id="{36CC157D-6819-96CE-F1EB-C186976EB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r="13873"/>
          <a:stretch/>
        </p:blipFill>
        <p:spPr>
          <a:xfrm>
            <a:off x="8084970" y="0"/>
            <a:ext cx="3732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59D54-A828-77BB-C46A-C41159A87DE0}"/>
              </a:ext>
            </a:extLst>
          </p:cNvPr>
          <p:cNvSpPr txBox="1"/>
          <p:nvPr/>
        </p:nvSpPr>
        <p:spPr>
          <a:xfrm>
            <a:off x="8084970" y="6584315"/>
            <a:ext cx="3732902" cy="27699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Black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/>
              <a:t>Mountain Lookout tree, OR.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3F4368-34CA-5DEA-9F2E-0DDF616FA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92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Leverage existing records systems to better understand completeness of Prescribed Fire Records Database.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Integrate Prescribed Fire Records Database with remotely sensed products to validate burn completeness and understand remote detection of prescribed fire.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4052-813C-70A1-57B0-21728B1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517A8-5D24-12FC-C287-31AE037A7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5" t="27853" r="29421" b="21314"/>
          <a:stretch/>
        </p:blipFill>
        <p:spPr>
          <a:xfrm>
            <a:off x="7761043" y="3068932"/>
            <a:ext cx="3210561" cy="20167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FEF993-0B4A-3D84-266D-5E281CA94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462"/>
            <a:ext cx="6154271" cy="514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Prescribed fire use on all ownerships,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B64D41-65FC-8B54-B32A-1C49BC331E81}"/>
              </a:ext>
            </a:extLst>
          </p:cNvPr>
          <p:cNvSpPr txBox="1">
            <a:spLocks/>
          </p:cNvSpPr>
          <p:nvPr/>
        </p:nvSpPr>
        <p:spPr>
          <a:xfrm>
            <a:off x="8310880" y="6463936"/>
            <a:ext cx="3881120" cy="39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>Figures: 2021 National Prescribed Fire Use Survey Report, Coalition of Prescribed Fire Councils and the National Association of State Foresters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8897D02-DF48-B9BD-1BE0-3E94BFC3DC0C}"/>
              </a:ext>
            </a:extLst>
          </p:cNvPr>
          <p:cNvSpPr/>
          <p:nvPr/>
        </p:nvSpPr>
        <p:spPr>
          <a:xfrm>
            <a:off x="9122484" y="699291"/>
            <a:ext cx="2603351" cy="1248623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Limited information on when and where prescribed fires occur on private land.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81A32-4A9F-C031-C3FA-C817E0A71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6" b="11346"/>
          <a:stretch/>
        </p:blipFill>
        <p:spPr>
          <a:xfrm>
            <a:off x="858521" y="1942833"/>
            <a:ext cx="6133949" cy="46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D628-AA4B-D0D2-4846-B520FA4A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17BD-F86C-8696-E40B-4720A308105B}"/>
              </a:ext>
            </a:extLst>
          </p:cNvPr>
          <p:cNvSpPr txBox="1">
            <a:spLocks/>
          </p:cNvSpPr>
          <p:nvPr/>
        </p:nvSpPr>
        <p:spPr>
          <a:xfrm>
            <a:off x="838200" y="1433462"/>
            <a:ext cx="8336280" cy="51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Create an all-lands prescribed fire records database for 11 western states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758D695-9FB8-C34F-D705-8EBDA324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87144"/>
              </p:ext>
            </p:extLst>
          </p:nvPr>
        </p:nvGraphicFramePr>
        <p:xfrm>
          <a:off x="982982" y="2150904"/>
          <a:ext cx="9575795" cy="4046220"/>
        </p:xfrm>
        <a:graphic>
          <a:graphicData uri="http://schemas.openxmlformats.org/drawingml/2006/table">
            <a:tbl>
              <a:tblPr/>
              <a:tblGrid>
                <a:gridCol w="1210577">
                  <a:extLst>
                    <a:ext uri="{9D8B030D-6E8A-4147-A177-3AD203B41FA5}">
                      <a16:colId xmlns:a16="http://schemas.microsoft.com/office/drawing/2014/main" val="2084793459"/>
                    </a:ext>
                  </a:extLst>
                </a:gridCol>
                <a:gridCol w="1210577">
                  <a:extLst>
                    <a:ext uri="{9D8B030D-6E8A-4147-A177-3AD203B41FA5}">
                      <a16:colId xmlns:a16="http://schemas.microsoft.com/office/drawing/2014/main" val="1674605917"/>
                    </a:ext>
                  </a:extLst>
                </a:gridCol>
                <a:gridCol w="1210577">
                  <a:extLst>
                    <a:ext uri="{9D8B030D-6E8A-4147-A177-3AD203B41FA5}">
                      <a16:colId xmlns:a16="http://schemas.microsoft.com/office/drawing/2014/main" val="3829287753"/>
                    </a:ext>
                  </a:extLst>
                </a:gridCol>
                <a:gridCol w="1210577">
                  <a:extLst>
                    <a:ext uri="{9D8B030D-6E8A-4147-A177-3AD203B41FA5}">
                      <a16:colId xmlns:a16="http://schemas.microsoft.com/office/drawing/2014/main" val="1173571827"/>
                    </a:ext>
                  </a:extLst>
                </a:gridCol>
                <a:gridCol w="963021">
                  <a:extLst>
                    <a:ext uri="{9D8B030D-6E8A-4147-A177-3AD203B41FA5}">
                      <a16:colId xmlns:a16="http://schemas.microsoft.com/office/drawing/2014/main" val="3127620940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479443705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2561349708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1983170351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240113629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2850043011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911357996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612630067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1651093722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75070986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1001560315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4269863828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2354525986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2257441920"/>
                    </a:ext>
                  </a:extLst>
                </a:gridCol>
                <a:gridCol w="269319">
                  <a:extLst>
                    <a:ext uri="{9D8B030D-6E8A-4147-A177-3AD203B41FA5}">
                      <a16:colId xmlns:a16="http://schemas.microsoft.com/office/drawing/2014/main" val="1458497530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tracked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 of data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92196"/>
                  </a:ext>
                </a:extLst>
              </a:tr>
              <a:tr h="8458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Permitted acres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Requested acres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Completed acres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Burn 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pre-2010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1301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061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60045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9958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3792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459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472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2017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5529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67422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924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9195"/>
                  </a:ext>
                </a:extLst>
              </a:tr>
            </a:tbl>
          </a:graphicData>
        </a:graphic>
      </p:graphicFrame>
      <p:sp>
        <p:nvSpPr>
          <p:cNvPr id="5" name="Double Brace 4">
            <a:extLst>
              <a:ext uri="{FF2B5EF4-FFF2-40B4-BE49-F238E27FC236}">
                <a16:creationId xmlns:a16="http://schemas.microsoft.com/office/drawing/2014/main" id="{2CA4ED1D-94F1-E93F-51CA-E4F0451F3CF4}"/>
              </a:ext>
            </a:extLst>
          </p:cNvPr>
          <p:cNvSpPr/>
          <p:nvPr/>
        </p:nvSpPr>
        <p:spPr>
          <a:xfrm>
            <a:off x="8910320" y="2458720"/>
            <a:ext cx="1709417" cy="772160"/>
          </a:xfrm>
          <a:prstGeom prst="bracePair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7790-D267-9505-1DB4-689BC139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AF8-7CB1-00B1-C15C-E225EEF8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84441" cy="4351338"/>
          </a:xfrm>
        </p:spPr>
        <p:txBody>
          <a:bodyPr>
            <a:normAutofit/>
          </a:bodyPr>
          <a:lstStyle/>
          <a:p>
            <a:r>
              <a:rPr lang="en-US" dirty="0"/>
              <a:t>Cleaning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Standardizing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Calculating variables:</a:t>
            </a:r>
          </a:p>
          <a:p>
            <a:pPr lvl="1"/>
            <a:r>
              <a:rPr lang="en-US" sz="2000" dirty="0"/>
              <a:t>Unique burns: state, year, location, burn type, number, name</a:t>
            </a:r>
          </a:p>
          <a:p>
            <a:pPr lvl="1"/>
            <a:r>
              <a:rPr lang="en-US" sz="2000" dirty="0"/>
              <a:t>Planned acres: permitted acres if available, else max requested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5F15D-EFF2-FC23-E301-6CD78A24B85E}"/>
              </a:ext>
            </a:extLst>
          </p:cNvPr>
          <p:cNvSpPr txBox="1"/>
          <p:nvPr/>
        </p:nvSpPr>
        <p:spPr>
          <a:xfrm>
            <a:off x="9072881" y="1027906"/>
            <a:ext cx="2280919" cy="46612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/>
              <a:t>Database attributes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Latitude/Longitude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Acres permitted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Acres requested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Acres completed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Pile volume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Burn name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Burn type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Entity requesting</a:t>
            </a:r>
          </a:p>
        </p:txBody>
      </p:sp>
    </p:spTree>
    <p:extLst>
      <p:ext uri="{BB962C8B-B14F-4D97-AF65-F5344CB8AC3E}">
        <p14:creationId xmlns:p14="http://schemas.microsoft.com/office/powerpoint/2010/main" val="37493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8C8A-0138-576A-7FFF-3E18747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4071E8-8E30-01CF-1E04-621F7626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462"/>
            <a:ext cx="6154271" cy="514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Planned and completed burns 2017-2022</a:t>
            </a: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5BF948C8-71E1-038F-236A-886F7569C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65" y="4368739"/>
            <a:ext cx="1800970" cy="1800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66409-D1A4-0C08-FE0F-D3FF77250BE0}"/>
              </a:ext>
            </a:extLst>
          </p:cNvPr>
          <p:cNvSpPr txBox="1"/>
          <p:nvPr/>
        </p:nvSpPr>
        <p:spPr>
          <a:xfrm>
            <a:off x="6455638" y="5846544"/>
            <a:ext cx="508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Draft interactive map:</a:t>
            </a:r>
          </a:p>
          <a:p>
            <a:r>
              <a:rPr lang="en-US" dirty="0"/>
              <a:t>https://koriblankenship.github.io/StateRx/map.html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CEF2E7B-8461-FF28-A61D-980F10734BE7}"/>
              </a:ext>
            </a:extLst>
          </p:cNvPr>
          <p:cNvSpPr/>
          <p:nvPr/>
        </p:nvSpPr>
        <p:spPr>
          <a:xfrm>
            <a:off x="8858324" y="699290"/>
            <a:ext cx="2603351" cy="2070509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E30A1-D6FB-0F6F-6825-22FE2C1AAE41}"/>
              </a:ext>
            </a:extLst>
          </p:cNvPr>
          <p:cNvSpPr txBox="1"/>
          <p:nvPr/>
        </p:nvSpPr>
        <p:spPr>
          <a:xfrm>
            <a:off x="8956964" y="771742"/>
            <a:ext cx="2178397" cy="400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 err="1"/>
              <a:t>Westwide</a:t>
            </a:r>
            <a:r>
              <a:rPr lang="en-US" sz="2000" dirty="0"/>
              <a:t> –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20ACD-FAB1-B48C-DB11-F6352C91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" y="1767840"/>
            <a:ext cx="5088717" cy="49138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A24E486-F56E-F777-DACA-6EFCCF9CD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38977"/>
              </p:ext>
            </p:extLst>
          </p:nvPr>
        </p:nvGraphicFramePr>
        <p:xfrm>
          <a:off x="8940030" y="1131405"/>
          <a:ext cx="246888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92488074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0715537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000" dirty="0"/>
                        <a:t>Piles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49,992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932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 dirty="0"/>
                        <a:t>Broadcast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6,065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9125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 dirty="0"/>
                        <a:t>Unknown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575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5654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00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56,632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94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60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311C8C94-4281-B42A-D2C1-8C033940D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0436"/>
            <a:ext cx="10226040" cy="4544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E8C8A-0138-576A-7FFF-3E18747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575E0-99F8-FFFF-9BBF-21832FDC5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462"/>
            <a:ext cx="6154271" cy="514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Number of reported burns 2017-2022 (11 states)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A8C15FB-82F0-27C1-0DFB-A67DDB45F475}"/>
              </a:ext>
            </a:extLst>
          </p:cNvPr>
          <p:cNvSpPr/>
          <p:nvPr/>
        </p:nvSpPr>
        <p:spPr>
          <a:xfrm>
            <a:off x="9122484" y="699291"/>
            <a:ext cx="2603351" cy="1248623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Westwide</a:t>
            </a:r>
            <a:r>
              <a:rPr lang="en-US" sz="2000" dirty="0">
                <a:solidFill>
                  <a:schemeClr val="tx1"/>
                </a:solidFill>
              </a:rPr>
              <a:t> - 8 times more pile than broadcast burns are reported.</a:t>
            </a:r>
          </a:p>
        </p:txBody>
      </p:sp>
    </p:spTree>
    <p:extLst>
      <p:ext uri="{BB962C8B-B14F-4D97-AF65-F5344CB8AC3E}">
        <p14:creationId xmlns:p14="http://schemas.microsoft.com/office/powerpoint/2010/main" val="120984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8C8A-0138-576A-7FFF-3E18747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962217-C5BC-5AC7-55F6-3F57D7EECD9C}"/>
              </a:ext>
            </a:extLst>
          </p:cNvPr>
          <p:cNvSpPr txBox="1">
            <a:spLocks/>
          </p:cNvSpPr>
          <p:nvPr/>
        </p:nvSpPr>
        <p:spPr>
          <a:xfrm>
            <a:off x="838200" y="1433461"/>
            <a:ext cx="7950798" cy="739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Area of broadcast burns 2017-2022 (7 states)</a:t>
            </a:r>
          </a:p>
        </p:txBody>
      </p: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8EA9DFBD-D462-F3EC-8C96-DBF8CED0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3044"/>
            <a:ext cx="10191129" cy="4529391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ADCB90F-2272-8779-E963-B42551EC9FF7}"/>
              </a:ext>
            </a:extLst>
          </p:cNvPr>
          <p:cNvSpPr/>
          <p:nvPr/>
        </p:nvSpPr>
        <p:spPr>
          <a:xfrm>
            <a:off x="9122484" y="699291"/>
            <a:ext cx="2603351" cy="1248623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tx1"/>
                </a:solidFill>
              </a:rPr>
              <a:t>Westwide</a:t>
            </a:r>
            <a:r>
              <a:rPr lang="en-US" sz="2000" dirty="0">
                <a:solidFill>
                  <a:schemeClr val="tx1"/>
                </a:solidFill>
              </a:rPr>
              <a:t> –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23% of planned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broadcast burns are completed. </a:t>
            </a:r>
          </a:p>
        </p:txBody>
      </p:sp>
    </p:spTree>
    <p:extLst>
      <p:ext uri="{BB962C8B-B14F-4D97-AF65-F5344CB8AC3E}">
        <p14:creationId xmlns:p14="http://schemas.microsoft.com/office/powerpoint/2010/main" val="417053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F62500B-488C-522D-279F-4882D5288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0798"/>
            <a:ext cx="9891598" cy="4396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E8C8A-0138-576A-7FFF-3E18747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4AC967-9EE5-0E3D-DCE3-C0CE6CCDEE9D}"/>
              </a:ext>
            </a:extLst>
          </p:cNvPr>
          <p:cNvSpPr txBox="1">
            <a:spLocks/>
          </p:cNvSpPr>
          <p:nvPr/>
        </p:nvSpPr>
        <p:spPr>
          <a:xfrm>
            <a:off x="838200" y="1433462"/>
            <a:ext cx="8284285" cy="51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Percent area broadcast burned by land manager 2017-2022 (9 states)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68AEF6A-3AD2-D357-DF27-42C51F1DEB25}"/>
              </a:ext>
            </a:extLst>
          </p:cNvPr>
          <p:cNvSpPr/>
          <p:nvPr/>
        </p:nvSpPr>
        <p:spPr>
          <a:xfrm>
            <a:off x="9122484" y="699291"/>
            <a:ext cx="2603351" cy="1248623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tx1"/>
                </a:solidFill>
              </a:rPr>
              <a:t>Westwide</a:t>
            </a:r>
            <a:r>
              <a:rPr lang="en-US" sz="2000" dirty="0">
                <a:solidFill>
                  <a:schemeClr val="tx1"/>
                </a:solidFill>
              </a:rPr>
              <a:t> - 86% of the  area broadcast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burned is on federal lands.</a:t>
            </a:r>
          </a:p>
        </p:txBody>
      </p:sp>
    </p:spTree>
    <p:extLst>
      <p:ext uri="{BB962C8B-B14F-4D97-AF65-F5344CB8AC3E}">
        <p14:creationId xmlns:p14="http://schemas.microsoft.com/office/powerpoint/2010/main" val="207215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8C8A-0138-576A-7FFF-3E18747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0456CB-1190-444F-D8D1-35B89D7A2012}"/>
              </a:ext>
            </a:extLst>
          </p:cNvPr>
          <p:cNvSpPr txBox="1">
            <a:spLocks/>
          </p:cNvSpPr>
          <p:nvPr/>
        </p:nvSpPr>
        <p:spPr>
          <a:xfrm>
            <a:off x="838200" y="1433462"/>
            <a:ext cx="6154271" cy="51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Size of completed broadcast burns 2017-2022 (9 states)</a:t>
            </a:r>
          </a:p>
        </p:txBody>
      </p:sp>
      <p:pic>
        <p:nvPicPr>
          <p:cNvPr id="6" name="Picture 5" descr="A diagram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16618122-7B1F-DA3D-A2F5-03295F376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4854"/>
            <a:ext cx="10515600" cy="4673600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104135F3-1352-0E91-AE66-E6F12C13E687}"/>
              </a:ext>
            </a:extLst>
          </p:cNvPr>
          <p:cNvSpPr/>
          <p:nvPr/>
        </p:nvSpPr>
        <p:spPr>
          <a:xfrm>
            <a:off x="9122484" y="699291"/>
            <a:ext cx="2603351" cy="1248623"/>
          </a:xfrm>
          <a:prstGeom prst="wedgeRectCallout">
            <a:avLst>
              <a:gd name="adj1" fmla="val -38601"/>
              <a:gd name="adj2" fmla="val 780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Westwide</a:t>
            </a:r>
            <a:r>
              <a:rPr lang="en-US" sz="2000" dirty="0">
                <a:solidFill>
                  <a:schemeClr val="tx1"/>
                </a:solidFill>
              </a:rPr>
              <a:t> - median completed broadcast burn size is 70 acres (mean = 331 acres).</a:t>
            </a:r>
          </a:p>
        </p:txBody>
      </p:sp>
    </p:spTree>
    <p:extLst>
      <p:ext uri="{BB962C8B-B14F-4D97-AF65-F5344CB8AC3E}">
        <p14:creationId xmlns:p14="http://schemas.microsoft.com/office/powerpoint/2010/main" val="214056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1349</Words>
  <Application>Microsoft Office PowerPoint</Application>
  <PresentationFormat>Widescreen</PresentationFormat>
  <Paragraphs>374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Building a prescribed fire database for the western United States</vt:lpstr>
      <vt:lpstr>Background</vt:lpstr>
      <vt:lpstr>Objective</vt:lpstr>
      <vt:lpstr>Methods</vt:lpstr>
      <vt:lpstr>Results</vt:lpstr>
      <vt:lpstr>Results</vt:lpstr>
      <vt:lpstr>Results</vt:lpstr>
      <vt:lpstr>Results</vt:lpstr>
      <vt:lpstr>Results</vt:lpstr>
      <vt:lpstr>Summary</vt:lpstr>
      <vt:lpstr>Next steps</vt:lpstr>
      <vt:lpstr>Opportunities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Kori Blankenship</dc:creator>
  <cp:lastModifiedBy>Kori Blankenship</cp:lastModifiedBy>
  <cp:revision>152</cp:revision>
  <dcterms:created xsi:type="dcterms:W3CDTF">2023-11-22T02:14:37Z</dcterms:created>
  <dcterms:modified xsi:type="dcterms:W3CDTF">2023-12-11T17:08:19Z</dcterms:modified>
</cp:coreProperties>
</file>